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77" r:id="rId7"/>
    <p:sldId id="264" r:id="rId8"/>
    <p:sldId id="265" r:id="rId9"/>
    <p:sldId id="266" r:id="rId10"/>
    <p:sldId id="267" r:id="rId11"/>
    <p:sldId id="268" r:id="rId12"/>
    <p:sldId id="271" r:id="rId13"/>
    <p:sldId id="257" r:id="rId14"/>
    <p:sldId id="272" r:id="rId15"/>
    <p:sldId id="273" r:id="rId16"/>
    <p:sldId id="274" r:id="rId17"/>
    <p:sldId id="276" r:id="rId18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9A812984-8086-4EA5-AFB7-195E97F251C5}">
          <p14:sldIdLst>
            <p14:sldId id="256"/>
            <p14:sldId id="260"/>
            <p14:sldId id="261"/>
            <p14:sldId id="262"/>
            <p14:sldId id="263"/>
            <p14:sldId id="277"/>
            <p14:sldId id="264"/>
            <p14:sldId id="265"/>
            <p14:sldId id="266"/>
            <p14:sldId id="267"/>
            <p14:sldId id="268"/>
            <p14:sldId id="271"/>
            <p14:sldId id="257"/>
            <p14:sldId id="272"/>
            <p14:sldId id="273"/>
            <p14:sldId id="274"/>
            <p14:sldId id="276"/>
          </p14:sldIdLst>
        </p14:section>
        <p14:section name="タイトルなしのセクション" id="{4F0599E6-088D-4A97-B286-9A01C3CD0ED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B0F0F"/>
    <a:srgbClr val="DB1B56"/>
    <a:srgbClr val="E84678"/>
    <a:srgbClr val="810D6B"/>
    <a:srgbClr val="3333FF"/>
    <a:srgbClr val="CC99FF"/>
    <a:srgbClr val="FF2D2D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993" autoAdjust="0"/>
  </p:normalViewPr>
  <p:slideViewPr>
    <p:cSldViewPr>
      <p:cViewPr varScale="1"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CD40C-AC6A-4334-961E-291323486CB9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93244C67-7958-48EC-83A7-AC915D6AD8F8}">
      <dgm:prSet phldrT="[テキスト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800" b="1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rPr>
            <a:t>疾病</a:t>
          </a:r>
          <a:endParaRPr kumimoji="1" lang="en-US" altLang="ja-JP" sz="2800" b="1" dirty="0" smtClean="0">
            <a:solidFill>
              <a:schemeClr val="tx2"/>
            </a:solidFill>
            <a:latin typeface="HGPｺﾞｼｯｸE" pitchFamily="50" charset="-128"/>
            <a:ea typeface="HGPｺﾞｼｯｸE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婦人科系（産後の回復）</a:t>
          </a:r>
          <a:endParaRPr kumimoji="1" lang="en-US" altLang="ja-JP" sz="2000" b="1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頭痛・めまい</a:t>
          </a:r>
          <a:endParaRPr kumimoji="1" lang="en-US" altLang="ja-JP" sz="2000" b="1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高血圧、腎不全</a:t>
          </a:r>
          <a:endParaRPr kumimoji="1" lang="ja-JP" altLang="en-US" sz="2000" b="1" dirty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</dgm:t>
    </dgm:pt>
    <dgm:pt modelId="{318B5CF3-0955-4499-821F-22C6438CA39D}" type="parTrans" cxnId="{9D335E95-36C9-49E5-AFC3-22E0BBF0BDFF}">
      <dgm:prSet/>
      <dgm:spPr/>
      <dgm:t>
        <a:bodyPr/>
        <a:lstStyle/>
        <a:p>
          <a:endParaRPr kumimoji="1" lang="ja-JP" altLang="en-US"/>
        </a:p>
      </dgm:t>
    </dgm:pt>
    <dgm:pt modelId="{ED1E5D08-550A-4F9E-89CD-F4C7090689A7}" type="sibTrans" cxnId="{9D335E95-36C9-49E5-AFC3-22E0BBF0BDFF}">
      <dgm:prSet/>
      <dgm:spPr/>
      <dgm:t>
        <a:bodyPr/>
        <a:lstStyle/>
        <a:p>
          <a:endParaRPr kumimoji="1" lang="ja-JP" altLang="en-US"/>
        </a:p>
      </dgm:t>
    </dgm:pt>
    <dgm:pt modelId="{7F3DC0ED-DEF4-4E7A-8B7A-F77356DCCB49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400" b="1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rPr>
            <a:t>けが・故障</a:t>
          </a:r>
          <a:endParaRPr kumimoji="1" lang="en-US" altLang="ja-JP" sz="2400" b="1" dirty="0" smtClean="0">
            <a:solidFill>
              <a:schemeClr val="tx2"/>
            </a:solidFill>
            <a:latin typeface="HGPｺﾞｼｯｸE" pitchFamily="50" charset="-128"/>
            <a:ea typeface="HGPｺﾞｼｯｸE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膝の痛み</a:t>
          </a:r>
          <a:endParaRPr kumimoji="1" lang="en-US" altLang="ja-JP" sz="2000" b="1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腰痛</a:t>
          </a:r>
          <a:endParaRPr kumimoji="1" lang="en-US" altLang="ja-JP" sz="2000" b="1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五十肩、肩こり</a:t>
          </a:r>
          <a:endParaRPr kumimoji="1" lang="ja-JP" altLang="en-US" sz="2000" b="1" dirty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</dgm:t>
    </dgm:pt>
    <dgm:pt modelId="{48D67999-5F96-465C-9977-57CEBE9C4884}" type="parTrans" cxnId="{BF37E4EA-4788-444D-AAE2-CE16DB29AAE8}">
      <dgm:prSet/>
      <dgm:spPr/>
      <dgm:t>
        <a:bodyPr/>
        <a:lstStyle/>
        <a:p>
          <a:endParaRPr kumimoji="1" lang="ja-JP" altLang="en-US"/>
        </a:p>
      </dgm:t>
    </dgm:pt>
    <dgm:pt modelId="{13825F81-E04C-4B15-8484-EB4EA93F277A}" type="sibTrans" cxnId="{BF37E4EA-4788-444D-AAE2-CE16DB29AAE8}">
      <dgm:prSet/>
      <dgm:spPr/>
      <dgm:t>
        <a:bodyPr/>
        <a:lstStyle/>
        <a:p>
          <a:endParaRPr kumimoji="1" lang="ja-JP" altLang="en-US"/>
        </a:p>
      </dgm:t>
    </dgm:pt>
    <dgm:pt modelId="{FC53EA7E-8FA9-4E36-A8B7-E95284A9C6F3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400" b="1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rPr>
            <a:t>パフォーマンスの向上</a:t>
          </a:r>
          <a:endParaRPr kumimoji="1" lang="en-US" altLang="ja-JP" sz="2400" b="1" dirty="0" smtClean="0">
            <a:solidFill>
              <a:schemeClr val="tx2"/>
            </a:solidFill>
            <a:latin typeface="HGPｺﾞｼｯｸE" pitchFamily="50" charset="-128"/>
            <a:ea typeface="HGPｺﾞｼｯｸE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声楽家、ピアニスト</a:t>
          </a:r>
          <a:endParaRPr kumimoji="1" lang="en-US" altLang="ja-JP" sz="2000" b="1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卓球選手</a:t>
          </a:r>
          <a:endParaRPr kumimoji="1" lang="en-US" altLang="ja-JP" sz="2000" b="1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空手家、格闘家</a:t>
          </a:r>
          <a:endParaRPr kumimoji="1" lang="ja-JP" altLang="en-US" sz="2000" b="1" dirty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</dgm:t>
    </dgm:pt>
    <dgm:pt modelId="{3F43F777-5770-4390-BCA6-00E5F6B309A5}" type="parTrans" cxnId="{BACCAA86-2A61-4BBB-B380-8219C63E7A56}">
      <dgm:prSet/>
      <dgm:spPr/>
      <dgm:t>
        <a:bodyPr/>
        <a:lstStyle/>
        <a:p>
          <a:endParaRPr kumimoji="1" lang="ja-JP" altLang="en-US"/>
        </a:p>
      </dgm:t>
    </dgm:pt>
    <dgm:pt modelId="{66258B90-630B-49A9-A9AC-6E11406DE68C}" type="sibTrans" cxnId="{BACCAA86-2A61-4BBB-B380-8219C63E7A56}">
      <dgm:prSet/>
      <dgm:spPr/>
      <dgm:t>
        <a:bodyPr/>
        <a:lstStyle/>
        <a:p>
          <a:endParaRPr kumimoji="1" lang="ja-JP" altLang="en-US"/>
        </a:p>
      </dgm:t>
    </dgm:pt>
    <dgm:pt modelId="{D32B8795-F9B4-44B6-845F-F03D903430C3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2400" b="1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rPr>
            <a:t>精神面の安定</a:t>
          </a:r>
          <a:endParaRPr kumimoji="1" lang="en-US" altLang="ja-JP" sz="2400" b="1" dirty="0" smtClean="0">
            <a:solidFill>
              <a:schemeClr val="tx2"/>
            </a:solidFill>
            <a:latin typeface="HGPｺﾞｼｯｸE" pitchFamily="50" charset="-128"/>
            <a:ea typeface="HGPｺﾞｼｯｸE" pitchFamily="50" charset="-128"/>
          </a:endParaRPr>
        </a:p>
        <a:p>
          <a:r>
            <a:rPr kumimoji="1" lang="ja-JP" altLang="en-US" sz="2000" b="1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うつ病</a:t>
          </a:r>
          <a:endParaRPr kumimoji="1" lang="ja-JP" altLang="en-US" sz="2000" b="1" dirty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</dgm:t>
    </dgm:pt>
    <dgm:pt modelId="{7FD85DF2-DE7D-48CA-987B-A8816F9D3F3A}" type="parTrans" cxnId="{A982E8FF-4DF2-4814-B25E-34FC3D70DC3E}">
      <dgm:prSet/>
      <dgm:spPr/>
      <dgm:t>
        <a:bodyPr/>
        <a:lstStyle/>
        <a:p>
          <a:endParaRPr kumimoji="1" lang="ja-JP" altLang="en-US"/>
        </a:p>
      </dgm:t>
    </dgm:pt>
    <dgm:pt modelId="{89B90646-0A89-454B-A61A-0FE52C9363B1}" type="sibTrans" cxnId="{A982E8FF-4DF2-4814-B25E-34FC3D70DC3E}">
      <dgm:prSet/>
      <dgm:spPr/>
      <dgm:t>
        <a:bodyPr/>
        <a:lstStyle/>
        <a:p>
          <a:endParaRPr kumimoji="1" lang="ja-JP" altLang="en-US"/>
        </a:p>
      </dgm:t>
    </dgm:pt>
    <dgm:pt modelId="{A014703E-0442-43F4-9EC5-E1956B9CCA8E}" type="pres">
      <dgm:prSet presAssocID="{377CD40C-AC6A-4334-961E-291323486CB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AABAF68-CB91-46D8-B29B-9ACB7B3C47C8}" type="pres">
      <dgm:prSet presAssocID="{377CD40C-AC6A-4334-961E-291323486CB9}" presName="diamond" presStyleLbl="bgShp" presStyleIdx="0" presStyleCnt="1"/>
      <dgm:spPr/>
    </dgm:pt>
    <dgm:pt modelId="{657776A7-4BDD-40E3-AF11-3F58E0545540}" type="pres">
      <dgm:prSet presAssocID="{377CD40C-AC6A-4334-961E-291323486CB9}" presName="quad1" presStyleLbl="node1" presStyleIdx="0" presStyleCnt="4" custScaleX="199868" custLinFactNeighborX="-65747" custLinFactNeighborY="-6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FE09509-E91D-4804-A0CA-F0CFF8929AAB}" type="pres">
      <dgm:prSet presAssocID="{377CD40C-AC6A-4334-961E-291323486CB9}" presName="quad2" presStyleLbl="node1" presStyleIdx="1" presStyleCnt="4" custScaleX="201987" custLinFactNeighborX="53405" custLinFactNeighborY="-6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A2267C-A282-4D2A-9C7D-55BB7FA133F1}" type="pres">
      <dgm:prSet presAssocID="{377CD40C-AC6A-4334-961E-291323486CB9}" presName="quad3" presStyleLbl="node1" presStyleIdx="2" presStyleCnt="4" custScaleX="219340" custLinFactNeighborX="-85829" custLinFactNeighborY="8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588B7D5-BABF-48CD-AAB2-312B5C432E16}" type="pres">
      <dgm:prSet presAssocID="{377CD40C-AC6A-4334-961E-291323486CB9}" presName="quad4" presStyleLbl="node1" presStyleIdx="3" presStyleCnt="4" custScaleX="192766" custLinFactNeighborX="53663" custLinFactNeighborY="8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B8EDB89-3939-407F-920D-BA373C62C51D}" type="presOf" srcId="{FC53EA7E-8FA9-4E36-A8B7-E95284A9C6F3}" destId="{3EA2267C-A282-4D2A-9C7D-55BB7FA133F1}" srcOrd="0" destOrd="0" presId="urn:microsoft.com/office/officeart/2005/8/layout/matrix3"/>
    <dgm:cxn modelId="{9D335E95-36C9-49E5-AFC3-22E0BBF0BDFF}" srcId="{377CD40C-AC6A-4334-961E-291323486CB9}" destId="{93244C67-7958-48EC-83A7-AC915D6AD8F8}" srcOrd="0" destOrd="0" parTransId="{318B5CF3-0955-4499-821F-22C6438CA39D}" sibTransId="{ED1E5D08-550A-4F9E-89CD-F4C7090689A7}"/>
    <dgm:cxn modelId="{4306F660-4278-449E-A969-E5EB41DB80FD}" type="presOf" srcId="{D32B8795-F9B4-44B6-845F-F03D903430C3}" destId="{C588B7D5-BABF-48CD-AAB2-312B5C432E16}" srcOrd="0" destOrd="0" presId="urn:microsoft.com/office/officeart/2005/8/layout/matrix3"/>
    <dgm:cxn modelId="{D1104A23-879B-4AFC-BFC7-B081B6C7B831}" type="presOf" srcId="{377CD40C-AC6A-4334-961E-291323486CB9}" destId="{A014703E-0442-43F4-9EC5-E1956B9CCA8E}" srcOrd="0" destOrd="0" presId="urn:microsoft.com/office/officeart/2005/8/layout/matrix3"/>
    <dgm:cxn modelId="{A982E8FF-4DF2-4814-B25E-34FC3D70DC3E}" srcId="{377CD40C-AC6A-4334-961E-291323486CB9}" destId="{D32B8795-F9B4-44B6-845F-F03D903430C3}" srcOrd="3" destOrd="0" parTransId="{7FD85DF2-DE7D-48CA-987B-A8816F9D3F3A}" sibTransId="{89B90646-0A89-454B-A61A-0FE52C9363B1}"/>
    <dgm:cxn modelId="{BACCAA86-2A61-4BBB-B380-8219C63E7A56}" srcId="{377CD40C-AC6A-4334-961E-291323486CB9}" destId="{FC53EA7E-8FA9-4E36-A8B7-E95284A9C6F3}" srcOrd="2" destOrd="0" parTransId="{3F43F777-5770-4390-BCA6-00E5F6B309A5}" sibTransId="{66258B90-630B-49A9-A9AC-6E11406DE68C}"/>
    <dgm:cxn modelId="{85CFA248-122E-4306-B372-199B1C860E61}" type="presOf" srcId="{7F3DC0ED-DEF4-4E7A-8B7A-F77356DCCB49}" destId="{0FE09509-E91D-4804-A0CA-F0CFF8929AAB}" srcOrd="0" destOrd="0" presId="urn:microsoft.com/office/officeart/2005/8/layout/matrix3"/>
    <dgm:cxn modelId="{2A697323-BB4D-45BF-926A-548BD3E48A44}" type="presOf" srcId="{93244C67-7958-48EC-83A7-AC915D6AD8F8}" destId="{657776A7-4BDD-40E3-AF11-3F58E0545540}" srcOrd="0" destOrd="0" presId="urn:microsoft.com/office/officeart/2005/8/layout/matrix3"/>
    <dgm:cxn modelId="{BF37E4EA-4788-444D-AAE2-CE16DB29AAE8}" srcId="{377CD40C-AC6A-4334-961E-291323486CB9}" destId="{7F3DC0ED-DEF4-4E7A-8B7A-F77356DCCB49}" srcOrd="1" destOrd="0" parTransId="{48D67999-5F96-465C-9977-57CEBE9C4884}" sibTransId="{13825F81-E04C-4B15-8484-EB4EA93F277A}"/>
    <dgm:cxn modelId="{8D35FADC-0C27-4A15-8A46-F0B68BC5D4C9}" type="presParOf" srcId="{A014703E-0442-43F4-9EC5-E1956B9CCA8E}" destId="{5AABAF68-CB91-46D8-B29B-9ACB7B3C47C8}" srcOrd="0" destOrd="0" presId="urn:microsoft.com/office/officeart/2005/8/layout/matrix3"/>
    <dgm:cxn modelId="{2D4109C0-D617-4FA8-ACA3-6E646DBF1310}" type="presParOf" srcId="{A014703E-0442-43F4-9EC5-E1956B9CCA8E}" destId="{657776A7-4BDD-40E3-AF11-3F58E0545540}" srcOrd="1" destOrd="0" presId="urn:microsoft.com/office/officeart/2005/8/layout/matrix3"/>
    <dgm:cxn modelId="{54ACB61C-9C1C-49E5-B41A-0480BEEBE7E5}" type="presParOf" srcId="{A014703E-0442-43F4-9EC5-E1956B9CCA8E}" destId="{0FE09509-E91D-4804-A0CA-F0CFF8929AAB}" srcOrd="2" destOrd="0" presId="urn:microsoft.com/office/officeart/2005/8/layout/matrix3"/>
    <dgm:cxn modelId="{A0E29C0D-55A8-4DC9-9173-6D1F8D71E363}" type="presParOf" srcId="{A014703E-0442-43F4-9EC5-E1956B9CCA8E}" destId="{3EA2267C-A282-4D2A-9C7D-55BB7FA133F1}" srcOrd="3" destOrd="0" presId="urn:microsoft.com/office/officeart/2005/8/layout/matrix3"/>
    <dgm:cxn modelId="{18A75A88-BAF8-4363-8CB5-1A3A3D5261C6}" type="presParOf" srcId="{A014703E-0442-43F4-9EC5-E1956B9CCA8E}" destId="{C588B7D5-BABF-48CD-AAB2-312B5C432E1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BAF68-CB91-46D8-B29B-9ACB7B3C47C8}">
      <dsp:nvSpPr>
        <dsp:cNvPr id="0" name=""/>
        <dsp:cNvSpPr/>
      </dsp:nvSpPr>
      <dsp:spPr>
        <a:xfrm>
          <a:off x="1670719" y="0"/>
          <a:ext cx="4209331" cy="4209331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776A7-4BDD-40E3-AF11-3F58E0545540}">
      <dsp:nvSpPr>
        <dsp:cNvPr id="0" name=""/>
        <dsp:cNvSpPr/>
      </dsp:nvSpPr>
      <dsp:spPr>
        <a:xfrm>
          <a:off x="171541" y="288025"/>
          <a:ext cx="3281111" cy="1641639"/>
        </a:xfrm>
        <a:prstGeom prst="roundRect">
          <a:avLst/>
        </a:prstGeom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rPr>
            <a:t>疾病</a:t>
          </a:r>
          <a:endParaRPr kumimoji="1" lang="en-US" altLang="ja-JP" sz="2800" b="1" kern="1200" dirty="0" smtClean="0">
            <a:solidFill>
              <a:schemeClr val="tx2"/>
            </a:solidFill>
            <a:latin typeface="HGPｺﾞｼｯｸE" pitchFamily="50" charset="-128"/>
            <a:ea typeface="HGPｺﾞｼｯｸE" pitchFamily="50" charset="-128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婦人科系（産後の回復）</a:t>
          </a:r>
          <a:endParaRPr kumimoji="1" lang="en-US" altLang="ja-JP" sz="2000" b="1" kern="1200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頭痛・めまい</a:t>
          </a:r>
          <a:endParaRPr kumimoji="1" lang="en-US" altLang="ja-JP" sz="2000" b="1" kern="1200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高血圧、腎不全</a:t>
          </a:r>
          <a:endParaRPr kumimoji="1" lang="ja-JP" altLang="en-US" sz="2000" b="1" kern="1200" dirty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</dsp:txBody>
      <dsp:txXfrm>
        <a:off x="251679" y="368163"/>
        <a:ext cx="3120835" cy="1481363"/>
      </dsp:txXfrm>
    </dsp:sp>
    <dsp:sp modelId="{0FE09509-E91D-4804-A0CA-F0CFF8929AAB}">
      <dsp:nvSpPr>
        <dsp:cNvPr id="0" name=""/>
        <dsp:cNvSpPr/>
      </dsp:nvSpPr>
      <dsp:spPr>
        <a:xfrm>
          <a:off x="3878112" y="288025"/>
          <a:ext cx="3315897" cy="1641639"/>
        </a:xfrm>
        <a:prstGeom prst="roundRect">
          <a:avLst/>
        </a:prstGeom>
        <a:gradFill rotWithShape="1">
          <a:gsLst>
            <a:gs pos="0">
              <a:schemeClr val="accent5">
                <a:tint val="0"/>
              </a:schemeClr>
            </a:gs>
            <a:gs pos="44000">
              <a:schemeClr val="accent5">
                <a:tint val="60000"/>
                <a:satMod val="120000"/>
              </a:schemeClr>
            </a:gs>
            <a:gs pos="100000">
              <a:schemeClr val="accent5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rPr>
            <a:t>けが・故障</a:t>
          </a:r>
          <a:endParaRPr kumimoji="1" lang="en-US" altLang="ja-JP" sz="2400" b="1" kern="1200" dirty="0" smtClean="0">
            <a:solidFill>
              <a:schemeClr val="tx2"/>
            </a:solidFill>
            <a:latin typeface="HGPｺﾞｼｯｸE" pitchFamily="50" charset="-128"/>
            <a:ea typeface="HGPｺﾞｼｯｸE" pitchFamily="50" charset="-12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膝の痛み</a:t>
          </a:r>
          <a:endParaRPr kumimoji="1" lang="en-US" altLang="ja-JP" sz="2000" b="1" kern="1200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腰痛</a:t>
          </a:r>
          <a:endParaRPr kumimoji="1" lang="en-US" altLang="ja-JP" sz="2000" b="1" kern="1200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五十肩、肩こり</a:t>
          </a:r>
          <a:endParaRPr kumimoji="1" lang="ja-JP" altLang="en-US" sz="2000" b="1" kern="1200" dirty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</dsp:txBody>
      <dsp:txXfrm>
        <a:off x="3958250" y="368163"/>
        <a:ext cx="3155621" cy="1481363"/>
      </dsp:txXfrm>
    </dsp:sp>
    <dsp:sp modelId="{3EA2267C-A282-4D2A-9C7D-55BB7FA133F1}">
      <dsp:nvSpPr>
        <dsp:cNvPr id="0" name=""/>
        <dsp:cNvSpPr/>
      </dsp:nvSpPr>
      <dsp:spPr>
        <a:xfrm>
          <a:off x="0" y="2304258"/>
          <a:ext cx="3600771" cy="1641639"/>
        </a:xfrm>
        <a:prstGeom prst="roundRect">
          <a:avLst/>
        </a:prstGeom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rPr>
            <a:t>パフォーマンスの向上</a:t>
          </a:r>
          <a:endParaRPr kumimoji="1" lang="en-US" altLang="ja-JP" sz="2400" b="1" kern="1200" dirty="0" smtClean="0">
            <a:solidFill>
              <a:schemeClr val="tx2"/>
            </a:solidFill>
            <a:latin typeface="HGPｺﾞｼｯｸE" pitchFamily="50" charset="-128"/>
            <a:ea typeface="HGPｺﾞｼｯｸE" pitchFamily="50" charset="-12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声楽家、ピアニスト</a:t>
          </a:r>
          <a:endParaRPr kumimoji="1" lang="en-US" altLang="ja-JP" sz="2000" b="1" kern="1200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卓球選手</a:t>
          </a:r>
          <a:endParaRPr kumimoji="1" lang="en-US" altLang="ja-JP" sz="2000" b="1" kern="1200" dirty="0" smtClean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空手家、格闘家</a:t>
          </a:r>
          <a:endParaRPr kumimoji="1" lang="ja-JP" altLang="en-US" sz="2000" b="1" kern="1200" dirty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</dsp:txBody>
      <dsp:txXfrm>
        <a:off x="80138" y="2384396"/>
        <a:ext cx="3440495" cy="1481363"/>
      </dsp:txXfrm>
    </dsp:sp>
    <dsp:sp modelId="{C588B7D5-BABF-48CD-AAB2-312B5C432E16}">
      <dsp:nvSpPr>
        <dsp:cNvPr id="0" name=""/>
        <dsp:cNvSpPr/>
      </dsp:nvSpPr>
      <dsp:spPr>
        <a:xfrm>
          <a:off x="3958036" y="2304258"/>
          <a:ext cx="3164522" cy="1641639"/>
        </a:xfrm>
        <a:prstGeom prst="roundRect">
          <a:avLst/>
        </a:prstGeom>
        <a:gradFill rotWithShape="1">
          <a:gsLst>
            <a:gs pos="0">
              <a:schemeClr val="accent3">
                <a:tint val="0"/>
              </a:schemeClr>
            </a:gs>
            <a:gs pos="44000">
              <a:schemeClr val="accent3">
                <a:tint val="60000"/>
                <a:satMod val="120000"/>
              </a:schemeClr>
            </a:gs>
            <a:gs pos="100000">
              <a:schemeClr val="accent3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 smtClean="0">
              <a:solidFill>
                <a:schemeClr val="tx2"/>
              </a:solidFill>
              <a:latin typeface="HGPｺﾞｼｯｸE" pitchFamily="50" charset="-128"/>
              <a:ea typeface="HGPｺﾞｼｯｸE" pitchFamily="50" charset="-128"/>
            </a:rPr>
            <a:t>精神面の安定</a:t>
          </a:r>
          <a:endParaRPr kumimoji="1" lang="en-US" altLang="ja-JP" sz="2400" b="1" kern="1200" dirty="0" smtClean="0">
            <a:solidFill>
              <a:schemeClr val="tx2"/>
            </a:solidFill>
            <a:latin typeface="HGPｺﾞｼｯｸE" pitchFamily="50" charset="-128"/>
            <a:ea typeface="HGPｺﾞｼｯｸE" pitchFamily="50" charset="-12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2"/>
              </a:solidFill>
              <a:latin typeface="ＭＳ Ｐゴシック" pitchFamily="50" charset="-128"/>
              <a:ea typeface="ＭＳ Ｐゴシック" pitchFamily="50" charset="-128"/>
            </a:rPr>
            <a:t>うつ病</a:t>
          </a:r>
          <a:endParaRPr kumimoji="1" lang="ja-JP" altLang="en-US" sz="2000" b="1" kern="1200" dirty="0">
            <a:solidFill>
              <a:schemeClr val="tx2"/>
            </a:solidFill>
            <a:latin typeface="ＭＳ Ｐゴシック" pitchFamily="50" charset="-128"/>
            <a:ea typeface="ＭＳ Ｐゴシック" pitchFamily="50" charset="-128"/>
          </a:endParaRPr>
        </a:p>
      </dsp:txBody>
      <dsp:txXfrm>
        <a:off x="4038174" y="2384396"/>
        <a:ext cx="3004246" cy="1481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17CE-1C0B-44C5-BC14-AC751098F072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6A570-564D-4BDC-9B49-D602667491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98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①全身の力を緩める　＝　強ばった気を取り除く　とも言う。余計な力を抜く、の意。けっして、弛緩してしまうのではない。弛緩と緊張の間。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筋肉の緊張を解き、関節を緩める　（注：大臀筋、股関節）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（「太極拳は放松に始まり放松に終わる」というほど、実は難しい。推手は「力を抜いたもの勝ち」といわれる　。常に、まだ抜ける、まだ抜ける・・・と実はキリがない。究極が悟りの境地？）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②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A570-564D-4BDC-9B49-D602667491F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34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仙骨と恥骨を前後から軽く締める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骨盤はまっすぐ　→　会陰と地面を結ぶ線が地面と垂直（肛門ではない）　→　そのまま地面にストンとしゃがめる位置</a:t>
            </a:r>
            <a:endParaRPr kumimoji="1" lang="en-US" altLang="ja-JP" dirty="0" smtClean="0"/>
          </a:p>
          <a:p>
            <a:r>
              <a:rPr kumimoji="1" lang="ja-JP" altLang="en-US" dirty="0" smtClean="0"/>
              <a:t>腰を固めない　（ゆるゆるして、いつでも動き出せる感覚：腰を締めると丹田に力が集まらない）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A570-564D-4BDC-9B49-D602667491F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97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①四足から二足になった人間にとって、宿命かと思われるほど、股関節は固くなった。緩めるにはかなり意識的な努力が</a:t>
            </a:r>
            <a:r>
              <a:rPr kumimoji="1" lang="ja-JP" altLang="en-US" smtClean="0"/>
              <a:t>必要</a:t>
            </a:r>
            <a:r>
              <a:rPr kumimoji="1" lang="ja-JP" altLang="en-US" smtClean="0"/>
              <a:t>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A570-564D-4BDC-9B49-D602667491F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71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足腰が強くなる、は当たり前として・・・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A570-564D-4BDC-9B49-D602667491F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357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丹田は人間のこの世につなぎとめておくもの。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この世につなぎとめておく力が生きる力。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丹田に気が戻ると、身体も精神も、この世に戻ってくる。安定、安心する。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一日目の横澤先生のお話にも関連。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生きる力、気力がなくなったのは、生活で下腹（力仕事、や危機的状況への対処）を使う機会が減り、人間の中心が丹田から頭へ移行してしまったせい。頭では解決できない問題（考えても解けない問題）を頭で解こうとする矛盾。身体は使うしかない！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A570-564D-4BDC-9B49-D602667491F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3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A7E2F7F-BFAA-479A-968C-F3DF35A82A87}" type="datetimeFigureOut">
              <a:rPr kumimoji="1" lang="ja-JP" altLang="en-US" smtClean="0"/>
              <a:t>2012/3/18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C04CE9A-28F9-413B-937B-3A4357D59EB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672408"/>
          </a:xfrm>
        </p:spPr>
        <p:txBody>
          <a:bodyPr anchor="ctr">
            <a:normAutofit/>
          </a:bodyPr>
          <a:lstStyle/>
          <a:p>
            <a:r>
              <a:rPr lang="ja-JP" altLang="en-US" sz="3200" b="1" dirty="0" smtClean="0">
                <a:latin typeface="AR P丸ゴシック体M" pitchFamily="50" charset="-128"/>
                <a:ea typeface="AR P丸ゴシック体M" pitchFamily="50" charset="-128"/>
              </a:rPr>
              <a:t>養生からみた</a:t>
            </a:r>
            <a:r>
              <a:rPr lang="ja-JP" altLang="en-US" sz="3200" dirty="0" smtClean="0">
                <a:latin typeface="+mj-ea"/>
              </a:rPr>
              <a:t>　　　　　　　　　　　</a:t>
            </a:r>
            <a:r>
              <a:rPr lang="en-US" altLang="ja-JP" sz="3200" dirty="0" smtClean="0">
                <a:latin typeface="+mj-ea"/>
              </a:rPr>
              <a:t/>
            </a:r>
            <a:br>
              <a:rPr lang="en-US" altLang="ja-JP" sz="3200" dirty="0" smtClean="0">
                <a:latin typeface="+mj-ea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気を溜める重要性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及び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その方法としての站樁功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　　（タントウ功）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7272808" cy="1080120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  <a:latin typeface="HGPｺﾞｼｯｸE" pitchFamily="50" charset="-128"/>
                <a:ea typeface="HGPｺﾞｼｯｸE" pitchFamily="50" charset="-128"/>
              </a:rPr>
              <a:t>　　　　　　　　　　　　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HGPｺﾞｼｯｸE" pitchFamily="50" charset="-128"/>
                <a:ea typeface="HGPｺﾞｼｯｸE" pitchFamily="50" charset="-128"/>
              </a:rPr>
              <a:t>太極拳から学ぶ会　　　　　　　　　　　</a:t>
            </a:r>
            <a:endParaRPr kumimoji="1" lang="en-US" altLang="ja-JP" sz="2400" dirty="0" smtClean="0">
              <a:solidFill>
                <a:srgbClr val="00206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r>
              <a:rPr lang="ja-JP" altLang="en-US" sz="2400" dirty="0" smtClean="0">
                <a:solidFill>
                  <a:srgbClr val="002060"/>
                </a:solidFill>
                <a:latin typeface="HGPｺﾞｼｯｸE" pitchFamily="50" charset="-128"/>
                <a:ea typeface="HGPｺﾞｼｯｸE" pitchFamily="50" charset="-128"/>
              </a:rPr>
              <a:t>　　　　　　　　　　　　　　　　　　　　　　　　　主宰　北川　延江</a:t>
            </a:r>
            <a:endParaRPr kumimoji="1" lang="ja-JP" altLang="en-US" sz="2400" dirty="0">
              <a:solidFill>
                <a:srgbClr val="00206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06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太陽 7"/>
          <p:cNvSpPr/>
          <p:nvPr/>
        </p:nvSpPr>
        <p:spPr>
          <a:xfrm>
            <a:off x="1835696" y="1772816"/>
            <a:ext cx="5688632" cy="4680520"/>
          </a:xfrm>
          <a:prstGeom prst="sun">
            <a:avLst/>
          </a:prstGeom>
          <a:solidFill>
            <a:srgbClr val="E846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加齢とともに失われる</a:t>
            </a:r>
            <a:endParaRPr kumimoji="1"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下腹部の力を取り戻す</a:t>
            </a:r>
            <a:endParaRPr kumimoji="1"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タントウ功の意義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2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タントウ功の要領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676654" y="1916832"/>
            <a:ext cx="483145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b="1" dirty="0" smtClean="0">
                <a:solidFill>
                  <a:srgbClr val="7030A0"/>
                </a:solidFill>
                <a:latin typeface="AR P丸ゴシック体M" pitchFamily="50" charset="-128"/>
                <a:ea typeface="AR P丸ゴシック体M" pitchFamily="50" charset="-128"/>
              </a:rPr>
              <a:t>①放松</a:t>
            </a:r>
            <a:endParaRPr kumimoji="1" lang="en-US" altLang="ja-JP" sz="2000" b="1" dirty="0" smtClean="0">
              <a:solidFill>
                <a:srgbClr val="7030A0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kumimoji="1" lang="ja-JP" altLang="en-US" sz="1600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kumimoji="1" lang="ja-JP" altLang="en-US" sz="1600" dirty="0" smtClean="0">
                <a:latin typeface="AR P丸ゴシック体M" pitchFamily="50" charset="-128"/>
                <a:ea typeface="AR P丸ゴシック体M" pitchFamily="50" charset="-128"/>
              </a:rPr>
              <a:t>　　</a:t>
            </a:r>
            <a:r>
              <a:rPr kumimoji="1"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全身の力</a:t>
            </a:r>
            <a:r>
              <a:rPr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を緩めることにより</a:t>
            </a:r>
            <a:endParaRPr kumimoji="1" lang="en-US" altLang="ja-JP" sz="20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　　　</a:t>
            </a:r>
            <a:r>
              <a:rPr kumimoji="1"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力（気）を丹田に集める</a:t>
            </a:r>
            <a:endParaRPr kumimoji="1" lang="en-US" altLang="ja-JP" sz="20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endParaRPr lang="en-US" altLang="ja-JP" sz="1600" b="1" dirty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 smtClean="0">
                <a:solidFill>
                  <a:srgbClr val="7030A0"/>
                </a:solidFill>
                <a:latin typeface="AR P丸ゴシック体M" pitchFamily="50" charset="-128"/>
                <a:ea typeface="AR P丸ゴシック体M" pitchFamily="50" charset="-128"/>
              </a:rPr>
              <a:t>②沈肩・含胸＋提会陰</a:t>
            </a:r>
            <a:endParaRPr lang="en-US" altLang="ja-JP" sz="16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AR P丸ゴシック体M" pitchFamily="50" charset="-128"/>
                <a:ea typeface="AR P丸ゴシック体M" pitchFamily="50" charset="-128"/>
              </a:rPr>
              <a:t>　　</a:t>
            </a:r>
            <a:r>
              <a:rPr lang="ja-JP" altLang="en-US" sz="1600" b="1" dirty="0" smtClean="0">
                <a:latin typeface="AR P丸ゴシック体M" pitchFamily="50" charset="-128"/>
                <a:ea typeface="AR P丸ゴシック体M" pitchFamily="50" charset="-128"/>
              </a:rPr>
              <a:t>　　</a:t>
            </a:r>
            <a:r>
              <a:rPr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肩を沈め、胸を落とす</a:t>
            </a:r>
            <a:endParaRPr lang="en-US" altLang="ja-JP" sz="20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　　　　　　→上部の気を押し下げる</a:t>
            </a:r>
            <a:endParaRPr lang="en-US" altLang="ja-JP" sz="20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　　　会陰を引き上げる</a:t>
            </a:r>
            <a:endParaRPr lang="en-US" altLang="ja-JP" sz="20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　　　　　　→下部の気を引き上げる</a:t>
            </a:r>
            <a:endParaRPr lang="en-US" altLang="ja-JP" sz="20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　　</a:t>
            </a:r>
            <a:endParaRPr lang="en-US" altLang="ja-JP" sz="20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2000" b="1" dirty="0" smtClean="0">
                <a:latin typeface="AR P丸ゴシック体M" pitchFamily="50" charset="-128"/>
                <a:ea typeface="AR P丸ゴシック体M" pitchFamily="50" charset="-128"/>
              </a:rPr>
              <a:t>　　　　</a:t>
            </a:r>
            <a:r>
              <a:rPr lang="ja-JP" altLang="en-US" b="1" dirty="0" smtClean="0">
                <a:solidFill>
                  <a:srgbClr val="DB1B56"/>
                </a:solidFill>
                <a:latin typeface="HGPｺﾞｼｯｸE" pitchFamily="50" charset="-128"/>
                <a:ea typeface="HGPｺﾞｼｯｸE" pitchFamily="50" charset="-128"/>
              </a:rPr>
              <a:t>　気を発生させる</a:t>
            </a:r>
            <a:endParaRPr lang="en-US" altLang="ja-JP" b="1" dirty="0" smtClean="0">
              <a:solidFill>
                <a:srgbClr val="DB1B56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marL="0" indent="0">
              <a:buNone/>
            </a:pPr>
            <a:endParaRPr lang="en-US" altLang="ja-JP" sz="16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rgbClr val="7030A0"/>
                </a:solidFill>
                <a:latin typeface="AR P丸ゴシック体M" pitchFamily="50" charset="-128"/>
                <a:ea typeface="AR P丸ゴシック体M" pitchFamily="50" charset="-128"/>
              </a:rPr>
              <a:t>　</a:t>
            </a:r>
            <a:endParaRPr lang="en-US" altLang="ja-JP" sz="1600" dirty="0" smtClean="0">
              <a:solidFill>
                <a:srgbClr val="7030A0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kumimoji="1" lang="ja-JP" altLang="en-US" sz="1600" dirty="0">
                <a:solidFill>
                  <a:srgbClr val="7030A0"/>
                </a:solidFill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kumimoji="1" lang="ja-JP" altLang="en-US" sz="1600" dirty="0" smtClean="0">
                <a:solidFill>
                  <a:srgbClr val="7030A0"/>
                </a:solidFill>
                <a:latin typeface="AR P丸ゴシック体M" pitchFamily="50" charset="-128"/>
                <a:ea typeface="AR P丸ゴシック体M" pitchFamily="50" charset="-128"/>
              </a:rPr>
              <a:t>　</a:t>
            </a:r>
            <a:endParaRPr kumimoji="1" lang="en-US" altLang="ja-JP" sz="1600" dirty="0" smtClean="0">
              <a:solidFill>
                <a:srgbClr val="7030A0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en-US" altLang="ja-JP" sz="29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r>
              <a:rPr lang="ja-JP" altLang="en-US" sz="2900" b="1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endParaRPr kumimoji="1" lang="en-US" altLang="ja-JP" sz="2900" b="1" dirty="0" smtClean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36912"/>
            <a:ext cx="1440160" cy="3600400"/>
          </a:xfrm>
        </p:spPr>
      </p:pic>
      <p:sp>
        <p:nvSpPr>
          <p:cNvPr id="5" name="下矢印 4"/>
          <p:cNvSpPr/>
          <p:nvPr/>
        </p:nvSpPr>
        <p:spPr>
          <a:xfrm>
            <a:off x="1891870" y="5249954"/>
            <a:ext cx="1944216" cy="62731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0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7056784" cy="4176464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タントウ</a:t>
            </a:r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功の要領　②について</a:t>
            </a:r>
            <a:endParaRPr kumimoji="1" lang="ja-JP" altLang="en-US" dirty="0"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23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立ち姿の比較</a:t>
            </a:r>
            <a:endParaRPr lang="ja-JP" altLang="en-US" dirty="0"/>
          </a:p>
        </p:txBody>
      </p:sp>
      <p:sp>
        <p:nvSpPr>
          <p:cNvPr id="44" name="テキスト プレースホルダー 43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3822192" cy="639762"/>
          </a:xfrm>
        </p:spPr>
        <p:txBody>
          <a:bodyPr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通常の立ち姿勢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48" name="コンテンツ プレースホルダー 4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86584"/>
            <a:ext cx="1800200" cy="4176464"/>
          </a:xfrm>
        </p:spPr>
      </p:pic>
      <p:sp>
        <p:nvSpPr>
          <p:cNvPr id="45" name="テキスト プレースホルダー 44"/>
          <p:cNvSpPr>
            <a:spLocks noGrp="1"/>
          </p:cNvSpPr>
          <p:nvPr>
            <p:ph type="body" sz="quarter" idx="3"/>
          </p:nvPr>
        </p:nvSpPr>
        <p:spPr>
          <a:xfrm>
            <a:off x="4499992" y="1556792"/>
            <a:ext cx="3822192" cy="639762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タントウ功の姿勢</a:t>
            </a:r>
            <a:endParaRPr kumimoji="1" lang="ja-JP" altLang="en-US" dirty="0"/>
          </a:p>
        </p:txBody>
      </p:sp>
      <p:pic>
        <p:nvPicPr>
          <p:cNvPr id="49" name="コンテンツ プレースホルダー 4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28" y="2204864"/>
            <a:ext cx="2232248" cy="4032448"/>
          </a:xfrm>
        </p:spPr>
      </p:pic>
      <p:sp>
        <p:nvSpPr>
          <p:cNvPr id="3" name="左矢印 2"/>
          <p:cNvSpPr/>
          <p:nvPr/>
        </p:nvSpPr>
        <p:spPr>
          <a:xfrm>
            <a:off x="6876256" y="4098421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4860032" y="40806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b="1" dirty="0" smtClean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１．スポーツの中での動作</a:t>
            </a:r>
            <a:endParaRPr kumimoji="1" lang="en-US" altLang="ja-JP" sz="2800" b="1" dirty="0" smtClean="0">
              <a:solidFill>
                <a:schemeClr val="accent3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　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かけっこのスタートでの構え</a:t>
            </a:r>
            <a:endParaRPr lang="en-US" altLang="ja-JP" sz="2000" b="1" dirty="0" smtClean="0">
              <a:solidFill>
                <a:schemeClr val="accent3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　　　　　卓球やテニス等で相手のサーブを待つ時の構え</a:t>
            </a:r>
            <a:endParaRPr lang="en-US" altLang="ja-JP" sz="2000" b="1" dirty="0" smtClean="0">
              <a:solidFill>
                <a:schemeClr val="accent3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　</a:t>
            </a:r>
            <a:r>
              <a:rPr kumimoji="1"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　　　　　自転車の立ちこぎ、スキーの滑走、重量挙げ、</a:t>
            </a:r>
            <a:r>
              <a:rPr kumimoji="1" lang="en-US" altLang="ja-JP" sz="2000" b="1" dirty="0" smtClean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etc</a:t>
            </a:r>
            <a:r>
              <a:rPr kumimoji="1" lang="en-US" altLang="ja-JP" sz="2000" b="1" dirty="0" smtClean="0">
                <a:solidFill>
                  <a:schemeClr val="accent2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.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２</a:t>
            </a:r>
            <a:r>
              <a:rPr lang="ja-JP" altLang="en-US" sz="2800" b="1" dirty="0" smtClean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．ジャンプをする直前</a:t>
            </a:r>
            <a:endParaRPr lang="en-US" altLang="ja-JP" sz="2800" b="1" dirty="0" smtClean="0">
              <a:solidFill>
                <a:schemeClr val="accent3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000" b="1" dirty="0" smtClean="0">
                <a:solidFill>
                  <a:schemeClr val="accent2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　　　　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＜練習としては坐禅で飛ぶのが有効＞</a:t>
            </a:r>
            <a:endParaRPr lang="en-US" altLang="ja-JP" sz="2000" b="1" dirty="0" smtClean="0">
              <a:solidFill>
                <a:schemeClr val="accent3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３</a:t>
            </a:r>
            <a:r>
              <a:rPr lang="ja-JP" altLang="en-US" sz="2800" b="1" dirty="0" smtClean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．持ち上げる、引き抜く動作</a:t>
            </a:r>
            <a:endParaRPr lang="en-US" altLang="ja-JP" sz="2800" b="1" dirty="0" smtClean="0">
              <a:solidFill>
                <a:schemeClr val="accent3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chemeClr val="accent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　</a:t>
            </a:r>
            <a:r>
              <a:rPr lang="ja-JP" altLang="en-US" sz="2000" b="1" dirty="0" smtClean="0">
                <a:solidFill>
                  <a:schemeClr val="accent3">
                    <a:lumMod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rPr>
              <a:t>　＜本来は腕や腰に頼らず、丹田の力を使うもの＞</a:t>
            </a:r>
            <a:endParaRPr lang="en-US" altLang="ja-JP" sz="2000" b="1" dirty="0" smtClean="0">
              <a:solidFill>
                <a:schemeClr val="accent3">
                  <a:lumMod val="50000"/>
                </a:schemeClr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endParaRPr kumimoji="1" lang="ja-JP" altLang="en-US" sz="2000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丹田に気を溜める要領を</a:t>
            </a:r>
            <a:r>
              <a:rPr kumimoji="1" lang="en-US" altLang="ja-JP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kumimoji="1" lang="en-US" altLang="ja-JP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会得</a:t>
            </a: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するためのヒント</a:t>
            </a:r>
            <a:r>
              <a:rPr kumimoji="1" lang="en-US" altLang="ja-JP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kumimoji="1" lang="en-US" altLang="ja-JP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　　　　　　　　　　　　　</a:t>
            </a:r>
            <a:r>
              <a:rPr kumimoji="1" lang="ja-JP" altLang="en-US" sz="3100" dirty="0" smtClean="0">
                <a:solidFill>
                  <a:schemeClr val="bg2">
                    <a:lumMod val="2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～身体は知っている</a:t>
            </a:r>
            <a:r>
              <a:rPr lang="ja-JP" altLang="en-US" sz="3100" dirty="0" smtClean="0">
                <a:solidFill>
                  <a:schemeClr val="bg2">
                    <a:lumMod val="2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～</a:t>
            </a:r>
            <a:r>
              <a:rPr kumimoji="1" lang="ja-JP" altLang="en-US" dirty="0" smtClean="0">
                <a:solidFill>
                  <a:schemeClr val="bg2">
                    <a:lumMod val="25000"/>
                  </a:schemeClr>
                </a:solidFill>
                <a:latin typeface="HGPｺﾞｼｯｸE" pitchFamily="50" charset="-128"/>
                <a:ea typeface="HGPｺﾞｼｯｸE" pitchFamily="50" charset="-128"/>
              </a:rPr>
              <a:t>　　</a:t>
            </a:r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　　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900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 smtClean="0">
                <a:latin typeface="ＭＳ Ｐゴシック" pitchFamily="50" charset="-128"/>
                <a:ea typeface="ＭＳ Ｐゴシック" pitchFamily="50" charset="-128"/>
              </a:rPr>
              <a:t>①股関節を緩める</a:t>
            </a:r>
            <a:endParaRPr lang="en-US" altLang="ja-JP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lvl="1"/>
            <a:r>
              <a:rPr lang="ja-JP" altLang="en-US" sz="2000" b="1" dirty="0">
                <a:latin typeface="ＭＳ Ｐゴシック" pitchFamily="50" charset="-128"/>
                <a:ea typeface="ＭＳ Ｐゴシック" pitchFamily="50" charset="-128"/>
              </a:rPr>
              <a:t>股</a:t>
            </a:r>
            <a:r>
              <a:rPr lang="ja-JP" altLang="en-US" sz="2000" b="1" dirty="0" smtClean="0">
                <a:latin typeface="ＭＳ Ｐゴシック" pitchFamily="50" charset="-128"/>
                <a:ea typeface="ＭＳ Ｐゴシック" pitchFamily="50" charset="-128"/>
              </a:rPr>
              <a:t>関節が緩まなければ全身の放松は不可能</a:t>
            </a:r>
            <a:endParaRPr lang="en-US" altLang="ja-JP" sz="2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lvl="1"/>
            <a:r>
              <a:rPr kumimoji="1" lang="ja-JP" altLang="en-US" sz="2000" b="1" dirty="0" smtClean="0">
                <a:latin typeface="ＭＳ Ｐゴシック" pitchFamily="50" charset="-128"/>
                <a:ea typeface="ＭＳ Ｐゴシック" pitchFamily="50" charset="-128"/>
              </a:rPr>
              <a:t>上半身と下半身をつなぐ要</a:t>
            </a:r>
            <a:endParaRPr kumimoji="1" lang="en-US" altLang="ja-JP" sz="2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lvl="1"/>
            <a:r>
              <a:rPr lang="ja-JP" altLang="en-US" sz="2000" b="1" dirty="0" smtClean="0">
                <a:latin typeface="ＭＳ Ｐゴシック" pitchFamily="50" charset="-128"/>
                <a:ea typeface="ＭＳ Ｐゴシック" pitchFamily="50" charset="-128"/>
              </a:rPr>
              <a:t>膝の故障を防ぐ</a:t>
            </a:r>
            <a:endParaRPr lang="en-US" altLang="ja-JP" sz="2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lvl="1"/>
            <a:r>
              <a:rPr lang="ja-JP" altLang="en-US" sz="2000" b="1" dirty="0">
                <a:latin typeface="ＭＳ Ｐゴシック" pitchFamily="50" charset="-128"/>
                <a:ea typeface="ＭＳ Ｐゴシック" pitchFamily="50" charset="-128"/>
              </a:rPr>
              <a:t>大腿</a:t>
            </a:r>
            <a:r>
              <a:rPr lang="ja-JP" altLang="en-US" sz="2000" b="1" dirty="0" smtClean="0">
                <a:latin typeface="ＭＳ Ｐゴシック" pitchFamily="50" charset="-128"/>
                <a:ea typeface="ＭＳ Ｐゴシック" pitchFamily="50" charset="-128"/>
              </a:rPr>
              <a:t>四頭筋だけに頼らない脚力をつける</a:t>
            </a:r>
            <a:endParaRPr lang="en-US" altLang="ja-JP" sz="2000" b="1" dirty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ＭＳ Ｐゴシック" pitchFamily="50" charset="-128"/>
                <a:ea typeface="ＭＳ Ｐゴシック" pitchFamily="50" charset="-128"/>
              </a:rPr>
              <a:t>②中正の位置を探す</a:t>
            </a:r>
            <a:endParaRPr lang="en-US" altLang="ja-JP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lvl="1"/>
            <a:r>
              <a:rPr lang="ja-JP" altLang="en-US" sz="2000" b="1" dirty="0" smtClean="0">
                <a:latin typeface="ＭＳ Ｐゴシック" pitchFamily="50" charset="-128"/>
                <a:ea typeface="ＭＳ Ｐゴシック" pitchFamily="50" charset="-128"/>
              </a:rPr>
              <a:t>腰を反らさず、おしりを丸めず、会陰がまっすぐ地面に向く位置</a:t>
            </a:r>
            <a:endParaRPr lang="en-US" altLang="ja-JP" sz="2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marL="0" indent="0">
              <a:buNone/>
            </a:pPr>
            <a:r>
              <a:rPr lang="ja-JP" altLang="en-US" b="1" dirty="0" smtClean="0">
                <a:latin typeface="ＭＳ Ｐゴシック" pitchFamily="50" charset="-128"/>
                <a:ea typeface="ＭＳ Ｐゴシック" pitchFamily="50" charset="-128"/>
              </a:rPr>
              <a:t>③会陰と肛門を引き上げる</a:t>
            </a:r>
            <a:endParaRPr lang="en-US" altLang="ja-JP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lvl="1"/>
            <a:r>
              <a:rPr lang="ja-JP" altLang="en-US" sz="2000" b="1" dirty="0" smtClean="0">
                <a:latin typeface="ＭＳ Ｐゴシック" pitchFamily="50" charset="-128"/>
                <a:ea typeface="ＭＳ Ｐゴシック" pitchFamily="50" charset="-128"/>
              </a:rPr>
              <a:t>締めない（気が滞る）</a:t>
            </a:r>
            <a:endParaRPr lang="en-US" altLang="ja-JP" sz="2000" b="1" dirty="0" smtClean="0">
              <a:latin typeface="ＭＳ Ｐゴシック" pitchFamily="50" charset="-128"/>
              <a:ea typeface="ＭＳ Ｐゴシック" pitchFamily="50" charset="-128"/>
            </a:endParaRPr>
          </a:p>
          <a:p>
            <a:pPr lvl="1"/>
            <a:r>
              <a:rPr lang="ja-JP" altLang="en-US" sz="2000" b="1" dirty="0" smtClean="0">
                <a:latin typeface="ＭＳ Ｐゴシック" pitchFamily="50" charset="-128"/>
                <a:ea typeface="ＭＳ Ｐゴシック" pitchFamily="50" charset="-128"/>
              </a:rPr>
              <a:t>大臀筋に力をいれない（坐骨神経痛の元）</a:t>
            </a:r>
            <a:endParaRPr lang="en-US" altLang="ja-JP" sz="2000" b="1" dirty="0">
              <a:latin typeface="ＭＳ Ｐゴシック" pitchFamily="50" charset="-128"/>
              <a:ea typeface="ＭＳ Ｐゴシック" pitchFamily="50" charset="-128"/>
            </a:endParaRPr>
          </a:p>
          <a:p>
            <a:pPr marL="301943" lvl="1" indent="0"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タントウ功を練習する際の注意点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52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572782"/>
              </p:ext>
            </p:extLst>
          </p:nvPr>
        </p:nvGraphicFramePr>
        <p:xfrm>
          <a:off x="872067" y="1916832"/>
          <a:ext cx="7408333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02416"/>
          </a:xfrm>
        </p:spPr>
        <p:txBody>
          <a:bodyPr anchor="b">
            <a:normAutofit fontScale="90000"/>
          </a:bodyPr>
          <a:lstStyle/>
          <a:p>
            <a: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lang="en-US" altLang="ja-JP" dirty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en-US" altLang="ja-JP" dirty="0">
                <a:latin typeface="HGPｺﾞｼｯｸE" pitchFamily="50" charset="-128"/>
                <a:ea typeface="HGPｺﾞｼｯｸE" pitchFamily="50" charset="-128"/>
              </a:rPr>
            </a:br>
            <a: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タントウ功の効用　（実例）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sz="3600" dirty="0"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361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116" y="3565674"/>
            <a:ext cx="3251200" cy="2438400"/>
          </a:xfr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考察とまとめ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05" y="2761925"/>
            <a:ext cx="2857500" cy="26289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32" y="2597114"/>
            <a:ext cx="1746401" cy="360040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2015716" y="3032259"/>
            <a:ext cx="5868652" cy="2088232"/>
          </a:xfrm>
          <a:prstGeom prst="straightConnector1">
            <a:avLst/>
          </a:prstGeom>
          <a:ln w="571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53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ローチャート : せん孔テープ 9"/>
          <p:cNvSpPr/>
          <p:nvPr/>
        </p:nvSpPr>
        <p:spPr>
          <a:xfrm>
            <a:off x="5076056" y="2276872"/>
            <a:ext cx="3168352" cy="936104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 : せん孔テープ 8"/>
          <p:cNvSpPr/>
          <p:nvPr/>
        </p:nvSpPr>
        <p:spPr>
          <a:xfrm>
            <a:off x="1043608" y="2264528"/>
            <a:ext cx="3096344" cy="936104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/>
          <a:lstStyle/>
          <a:p>
            <a:r>
              <a:rPr kumimoji="1" lang="ja-JP" altLang="en-US" spc="600" dirty="0" smtClean="0">
                <a:latin typeface="HGP創英角ｺﾞｼｯｸUB" pitchFamily="50" charset="-128"/>
                <a:ea typeface="HGP創英角ｺﾞｼｯｸUB" pitchFamily="50" charset="-128"/>
              </a:rPr>
              <a:t>気功法</a:t>
            </a:r>
            <a:endParaRPr kumimoji="1" lang="ja-JP" altLang="en-US" spc="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>
          <a:xfrm>
            <a:off x="683568" y="2348880"/>
            <a:ext cx="3822192" cy="85578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SｺﾞｼｯｸE" pitchFamily="50" charset="-128"/>
                <a:ea typeface="HGSｺﾞｼｯｸE" pitchFamily="50" charset="-128"/>
                <a:cs typeface="Verdana" pitchFamily="34" charset="0"/>
              </a:rPr>
              <a:t>気を溜める</a:t>
            </a:r>
            <a:endParaRPr kumimoji="1" lang="ja-JP" altLang="en-US" sz="3200" dirty="0">
              <a:latin typeface="HGSｺﾞｼｯｸE" pitchFamily="50" charset="-128"/>
              <a:ea typeface="HGSｺﾞｼｯｸE" pitchFamily="50" charset="-128"/>
              <a:cs typeface="Verdana" pitchFamily="34" charset="0"/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>
          <a:xfrm>
            <a:off x="681752" y="4365103"/>
            <a:ext cx="3820055" cy="1800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200" b="1" dirty="0" smtClean="0">
                <a:latin typeface="HGSｺﾞｼｯｸE" pitchFamily="50" charset="-128"/>
                <a:ea typeface="HGSｺﾞｼｯｸE" pitchFamily="50" charset="-128"/>
              </a:rPr>
              <a:t>静功</a:t>
            </a:r>
            <a:endParaRPr lang="en-US" altLang="ja-JP" sz="3200" b="1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kumimoji="1" lang="en-US" altLang="ja-JP" sz="2400" b="1" dirty="0">
              <a:latin typeface="AR P丸ゴシック体M" pitchFamily="50" charset="-128"/>
              <a:ea typeface="AR P丸ゴシック体M" pitchFamily="50" charset="-128"/>
            </a:endParaRPr>
          </a:p>
          <a:p>
            <a:pPr marL="0" indent="0" algn="ctr">
              <a:buNone/>
            </a:pPr>
            <a:r>
              <a:rPr lang="ja-JP" altLang="en-US" sz="2400" b="1" dirty="0" smtClean="0">
                <a:latin typeface="AR P丸ゴシック体M" pitchFamily="50" charset="-128"/>
                <a:ea typeface="AR P丸ゴシック体M" pitchFamily="50" charset="-128"/>
              </a:rPr>
              <a:t>（タントウ功、坐禅）</a:t>
            </a:r>
            <a:endParaRPr lang="en-US" altLang="ja-JP" sz="2400" b="1" dirty="0" smtClean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3"/>
          </p:nvPr>
        </p:nvSpPr>
        <p:spPr>
          <a:xfrm>
            <a:off x="4716016" y="2348880"/>
            <a:ext cx="3822192" cy="86409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SｺﾞｼｯｸE" pitchFamily="50" charset="-128"/>
                <a:ea typeface="HGSｺﾞｼｯｸE" pitchFamily="50" charset="-128"/>
              </a:rPr>
              <a:t>気を循環させる</a:t>
            </a:r>
            <a:endParaRPr kumimoji="1" lang="ja-JP" altLang="en-US" sz="32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4"/>
          </p:nvPr>
        </p:nvSpPr>
        <p:spPr>
          <a:xfrm>
            <a:off x="4607066" y="4365104"/>
            <a:ext cx="3822192" cy="176105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kumimoji="1" lang="ja-JP" altLang="en-US" sz="3200" b="1" dirty="0" smtClean="0">
                <a:latin typeface="HGSｺﾞｼｯｸE" pitchFamily="50" charset="-128"/>
                <a:ea typeface="HGSｺﾞｼｯｸE" pitchFamily="50" charset="-128"/>
              </a:rPr>
              <a:t>動功</a:t>
            </a:r>
            <a:endParaRPr kumimoji="1" lang="en-US" altLang="ja-JP" sz="3200" b="1" dirty="0" smtClean="0">
              <a:latin typeface="HGSｺﾞｼｯｸE" pitchFamily="50" charset="-128"/>
              <a:ea typeface="HGSｺﾞｼｯｸE" pitchFamily="50" charset="-128"/>
            </a:endParaRPr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sz="2400" b="1" dirty="0" smtClean="0">
                <a:latin typeface="AR P丸ゴシック体M" pitchFamily="50" charset="-128"/>
                <a:ea typeface="AR P丸ゴシック体M" pitchFamily="50" charset="-128"/>
              </a:rPr>
              <a:t>（導引術、八段錦、易筋経をはじめとする多種多様な功法）</a:t>
            </a:r>
            <a:endParaRPr kumimoji="1" lang="ja-JP" altLang="en-US" sz="2400" b="1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195736" y="3212976"/>
            <a:ext cx="636138" cy="97840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6230130" y="3243488"/>
            <a:ext cx="576064" cy="978408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4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/>
        </p:nvSpPr>
        <p:spPr>
          <a:xfrm>
            <a:off x="6372200" y="5981070"/>
            <a:ext cx="1512168" cy="6146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1619672" y="5949280"/>
            <a:ext cx="1872208" cy="6781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868144" y="620688"/>
            <a:ext cx="180020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043608" y="620688"/>
            <a:ext cx="302433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3822192" cy="1080120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静功（築基功）</a:t>
            </a:r>
            <a:endParaRPr kumimoji="1"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3036741" cy="4032448"/>
          </a:xfr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600400" cy="4137323"/>
          </a:xfrm>
        </p:spPr>
      </p:pic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932040" y="512676"/>
            <a:ext cx="3822192" cy="936104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動功</a:t>
            </a:r>
            <a:endParaRPr kumimoji="1" lang="ja-JP" altLang="en-US" sz="36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87624" y="594936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chemeClr val="bg2">
                    <a:lumMod val="1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溜める</a:t>
            </a:r>
            <a:endParaRPr kumimoji="1" lang="ja-JP" altLang="en-US" sz="3600" dirty="0">
              <a:solidFill>
                <a:schemeClr val="bg2">
                  <a:lumMod val="1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56176" y="598107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chemeClr val="bg2">
                    <a:lumMod val="1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流す</a:t>
            </a:r>
            <a:endParaRPr kumimoji="1" lang="ja-JP" altLang="en-US" sz="3600" dirty="0">
              <a:solidFill>
                <a:schemeClr val="bg2">
                  <a:lumMod val="1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4067944" y="5949280"/>
            <a:ext cx="1512168" cy="678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2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「生きる力」　＝「気」を溜める場所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2" name="フローチャート : 代替処理 11"/>
          <p:cNvSpPr/>
          <p:nvPr/>
        </p:nvSpPr>
        <p:spPr>
          <a:xfrm>
            <a:off x="2189537" y="3068960"/>
            <a:ext cx="4824536" cy="16561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精　　→　　気</a:t>
            </a:r>
            <a:endParaRPr kumimoji="1"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915816" y="2060848"/>
            <a:ext cx="3240360" cy="1224136"/>
          </a:xfrm>
          <a:prstGeom prst="ellipse">
            <a:avLst/>
          </a:prstGeom>
          <a:solidFill>
            <a:srgbClr val="FF2D2D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下腹部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458725" y="4986068"/>
            <a:ext cx="1800200" cy="936104"/>
          </a:xfrm>
          <a:prstGeom prst="ellipse">
            <a:avLst/>
          </a:prstGeom>
          <a:solidFill>
            <a:srgbClr val="CC99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ｺﾞｼｯｸUB" pitchFamily="50" charset="-128"/>
                <a:ea typeface="HGP創英角ｺﾞｼｯｸUB" pitchFamily="50" charset="-128"/>
              </a:rPr>
              <a:t>下丹田</a:t>
            </a:r>
            <a:endParaRPr kumimoji="1" lang="ja-JP" altLang="en-US" sz="2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071773" y="5043355"/>
            <a:ext cx="1656184" cy="821530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中丹田</a:t>
            </a:r>
            <a:endParaRPr kumimoji="1" lang="ja-JP" altLang="en-US" sz="24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50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sz="2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加齢による</a:t>
            </a: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下腹部の強さ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の変化　①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676656" y="2348880"/>
            <a:ext cx="3319280" cy="720080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下腹部の力が強い</a:t>
            </a:r>
            <a:endParaRPr lang="en-US" altLang="ja-JP" sz="2800" dirty="0" smtClean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青年期</a:t>
            </a:r>
            <a:endParaRPr kumimoji="1" lang="ja-JP" altLang="en-US" sz="28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>
          <a:xfrm>
            <a:off x="4648200" y="2132856"/>
            <a:ext cx="4028256" cy="936105"/>
          </a:xfrm>
        </p:spPr>
        <p:txBody>
          <a:bodyPr>
            <a:noAutofit/>
          </a:bodyPr>
          <a:lstStyle/>
          <a:p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加齢に伴い</a:t>
            </a:r>
            <a:endParaRPr lang="en-US" altLang="ja-JP" sz="2800" dirty="0" smtClean="0">
              <a:latin typeface="HGSｺﾞｼｯｸE" pitchFamily="50" charset="-128"/>
              <a:ea typeface="HGSｺﾞｼｯｸE" pitchFamily="50" charset="-128"/>
            </a:endParaRPr>
          </a:p>
          <a:p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下腹部の</a:t>
            </a:r>
            <a:r>
              <a:rPr kumimoji="1"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力が弱</a:t>
            </a:r>
            <a:r>
              <a:rPr lang="ja-JP" altLang="en-US" sz="2800" dirty="0" smtClean="0">
                <a:latin typeface="HGSｺﾞｼｯｸE" pitchFamily="50" charset="-128"/>
                <a:ea typeface="HGSｺﾞｼｯｸE" pitchFamily="50" charset="-128"/>
              </a:rPr>
              <a:t>まる</a:t>
            </a:r>
            <a:endParaRPr kumimoji="1" lang="ja-JP" altLang="en-US" sz="2800" dirty="0">
              <a:latin typeface="HGSｺﾞｼｯｸE" pitchFamily="50" charset="-128"/>
              <a:ea typeface="HGSｺﾞｼｯｸE" pitchFamily="50" charset="-128"/>
            </a:endParaRPr>
          </a:p>
        </p:txBody>
      </p:sp>
      <p:pic>
        <p:nvPicPr>
          <p:cNvPr id="11" name="コンテンツ プレースホルダー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74" y="3212976"/>
            <a:ext cx="3673674" cy="3096344"/>
          </a:xfrm>
        </p:spPr>
      </p:pic>
      <p:pic>
        <p:nvPicPr>
          <p:cNvPr id="13" name="コンテンツ プレースホルダー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3672408" cy="3096344"/>
          </a:xfrm>
        </p:spPr>
      </p:pic>
    </p:spTree>
    <p:extLst>
      <p:ext uri="{BB962C8B-B14F-4D97-AF65-F5344CB8AC3E}">
        <p14:creationId xmlns:p14="http://schemas.microsoft.com/office/powerpoint/2010/main" val="16522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ja-JP" altLang="en-US" sz="4000" dirty="0" smtClean="0">
                <a:latin typeface="HGPｺﾞｼｯｸE" pitchFamily="50" charset="-128"/>
                <a:ea typeface="HGPｺﾞｼｯｸE" pitchFamily="50" charset="-128"/>
              </a:rPr>
              <a:t>　加齢による</a:t>
            </a:r>
            <a:r>
              <a:rPr kumimoji="1" lang="en-US" altLang="ja-JP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kumimoji="1" lang="en-US" altLang="ja-JP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kumimoji="1" lang="ja-JP" altLang="en-US" dirty="0" smtClean="0">
                <a:latin typeface="HGPｺﾞｼｯｸE" pitchFamily="50" charset="-128"/>
                <a:ea typeface="HGPｺﾞｼｯｸE" pitchFamily="50" charset="-128"/>
              </a:rPr>
              <a:t>　　　　　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下腹部の強さの変化　②</a:t>
            </a:r>
            <a:endParaRPr kumimoji="1" lang="ja-JP" altLang="en-US" dirty="0">
              <a:latin typeface="HGPｺﾞｼｯｸE" pitchFamily="50" charset="-128"/>
              <a:ea typeface="HGPｺﾞｼｯｸE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2708920"/>
            <a:ext cx="3251200" cy="3456384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74" y="2780928"/>
            <a:ext cx="3457650" cy="3312368"/>
          </a:xfrm>
        </p:spPr>
      </p:pic>
    </p:spTree>
    <p:extLst>
      <p:ext uri="{BB962C8B-B14F-4D97-AF65-F5344CB8AC3E}">
        <p14:creationId xmlns:p14="http://schemas.microsoft.com/office/powerpoint/2010/main" val="12193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加齢による</a:t>
            </a: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ja-JP" altLang="en-US" sz="28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下腹部の強さの変化　③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2" name="コンテンツ プレースホルダー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284225" cy="4106166"/>
          </a:xfr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2527264" cy="39604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59" y="2852936"/>
            <a:ext cx="2494298" cy="3024336"/>
          </a:xfrm>
          <a:prstGeom prst="rect">
            <a:avLst/>
          </a:prstGeom>
        </p:spPr>
      </p:pic>
      <p:sp>
        <p:nvSpPr>
          <p:cNvPr id="22" name="フローチャート : 代替処理 21"/>
          <p:cNvSpPr/>
          <p:nvPr/>
        </p:nvSpPr>
        <p:spPr>
          <a:xfrm>
            <a:off x="467544" y="6021288"/>
            <a:ext cx="2232248" cy="7200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spc="300" dirty="0" smtClean="0">
                <a:solidFill>
                  <a:srgbClr val="002060"/>
                </a:solidFill>
                <a:latin typeface="HGSｺﾞｼｯｸE" pitchFamily="50" charset="-128"/>
                <a:ea typeface="HGSｺﾞｼｯｸE" pitchFamily="50" charset="-128"/>
              </a:rPr>
              <a:t>青年</a:t>
            </a:r>
            <a:endParaRPr kumimoji="1" lang="ja-JP" altLang="en-US" sz="2800" spc="300" dirty="0">
              <a:solidFill>
                <a:srgbClr val="00206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3" name="フローチャート : 代替処理 22"/>
          <p:cNvSpPr/>
          <p:nvPr/>
        </p:nvSpPr>
        <p:spPr>
          <a:xfrm>
            <a:off x="3635896" y="6165304"/>
            <a:ext cx="2232248" cy="576064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spc="300" dirty="0" smtClean="0">
                <a:solidFill>
                  <a:srgbClr val="002060"/>
                </a:solidFill>
                <a:latin typeface="HGSｺﾞｼｯｸE" pitchFamily="50" charset="-128"/>
                <a:ea typeface="HGSｺﾞｼｯｸE" pitchFamily="50" charset="-128"/>
              </a:rPr>
              <a:t>中年</a:t>
            </a:r>
            <a:endParaRPr kumimoji="1" lang="ja-JP" altLang="en-US" sz="2800" spc="300" dirty="0">
              <a:solidFill>
                <a:srgbClr val="00206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24" name="フローチャート : 代替処理 23"/>
          <p:cNvSpPr/>
          <p:nvPr/>
        </p:nvSpPr>
        <p:spPr>
          <a:xfrm>
            <a:off x="6732240" y="6106988"/>
            <a:ext cx="2087490" cy="54868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rgbClr val="002060"/>
                </a:solidFill>
                <a:latin typeface="HGSｺﾞｼｯｸE" pitchFamily="50" charset="-128"/>
                <a:ea typeface="HGSｺﾞｼｯｸE" pitchFamily="50" charset="-128"/>
              </a:rPr>
              <a:t>老人</a:t>
            </a:r>
            <a:endParaRPr kumimoji="1" lang="ja-JP" altLang="en-US" sz="2400" dirty="0">
              <a:solidFill>
                <a:srgbClr val="002060"/>
              </a:solidFill>
              <a:latin typeface="HGSｺﾞｼｯｸE" pitchFamily="50" charset="-128"/>
              <a:ea typeface="HGS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1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加齢による</a:t>
            </a:r>
            <a:r>
              <a:rPr kumimoji="1"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下腹部の力の変化　④</a:t>
            </a:r>
            <a:endParaRPr kumimoji="1" lang="ja-JP" altLang="en-US" sz="4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7176"/>
            <a:ext cx="3283565" cy="43204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65" y="1700808"/>
            <a:ext cx="3200448" cy="442447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65561"/>
            <a:ext cx="253785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4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3100" dirty="0" smtClean="0">
                <a:latin typeface="HGP創英角ｺﾞｼｯｸUB" pitchFamily="50" charset="-128"/>
                <a:ea typeface="HGP創英角ｺﾞｼｯｸUB" pitchFamily="50" charset="-128"/>
              </a:rPr>
              <a:t>　　加齢による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　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下腹部の力の変化　</a:t>
            </a:r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⑤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3822192" cy="639762"/>
          </a:xfrm>
        </p:spPr>
        <p:txBody>
          <a:bodyPr>
            <a:normAutofit/>
          </a:bodyPr>
          <a:lstStyle/>
          <a:p>
            <a:r>
              <a:rPr lang="ja-JP" altLang="en-US" sz="2800" b="1" dirty="0" smtClean="0">
                <a:latin typeface="AR P丸ゴシック体M" pitchFamily="50" charset="-128"/>
                <a:ea typeface="AR P丸ゴシック体M" pitchFamily="50" charset="-128"/>
              </a:rPr>
              <a:t>上虚下実</a:t>
            </a:r>
            <a:endParaRPr kumimoji="1" lang="ja-JP" altLang="en-US" sz="2800" b="1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29" y="3140968"/>
            <a:ext cx="3083543" cy="3384376"/>
          </a:xfrm>
        </p:spPr>
      </p:pic>
      <p:sp>
        <p:nvSpPr>
          <p:cNvPr id="6" name="テキスト プレースホルダー 5"/>
          <p:cNvSpPr>
            <a:spLocks noGrp="1"/>
          </p:cNvSpPr>
          <p:nvPr>
            <p:ph type="body" sz="quarter" idx="3"/>
          </p:nvPr>
        </p:nvSpPr>
        <p:spPr>
          <a:xfrm>
            <a:off x="4716016" y="2564904"/>
            <a:ext cx="3822192" cy="639762"/>
          </a:xfrm>
        </p:spPr>
        <p:txBody>
          <a:bodyPr>
            <a:normAutofit/>
          </a:bodyPr>
          <a:lstStyle/>
          <a:p>
            <a:r>
              <a:rPr kumimoji="1" lang="ja-JP" altLang="en-US" sz="2800" b="1" dirty="0" smtClean="0">
                <a:latin typeface="AR P丸ゴシック体M" pitchFamily="50" charset="-128"/>
                <a:ea typeface="AR P丸ゴシック体M" pitchFamily="50" charset="-128"/>
              </a:rPr>
              <a:t>上実下虚　</a:t>
            </a:r>
            <a:endParaRPr kumimoji="1" lang="ja-JP" altLang="en-US" sz="2800" b="1" dirty="0">
              <a:latin typeface="AR P丸ゴシック体M" pitchFamily="50" charset="-128"/>
              <a:ea typeface="AR P丸ゴシック体M" pitchFamily="50" charset="-128"/>
            </a:endParaRPr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23344"/>
            <a:ext cx="2487822" cy="3458172"/>
          </a:xfrm>
        </p:spPr>
      </p:pic>
    </p:spTree>
    <p:extLst>
      <p:ext uri="{BB962C8B-B14F-4D97-AF65-F5344CB8AC3E}">
        <p14:creationId xmlns:p14="http://schemas.microsoft.com/office/powerpoint/2010/main" val="2751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1481</TotalTime>
  <Words>455</Words>
  <Application>Microsoft Office PowerPoint</Application>
  <PresentationFormat>画面に合わせる (4:3)</PresentationFormat>
  <Paragraphs>117</Paragraphs>
  <Slides>17</Slides>
  <Notes>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ウェーブ</vt:lpstr>
      <vt:lpstr>養生からみた　　　　　　　　　　　 気を溜める重要性 及び その方法としての站樁功 　　　　　　　　　　　（タントウ功）</vt:lpstr>
      <vt:lpstr>気功法</vt:lpstr>
      <vt:lpstr>PowerPoint プレゼンテーション</vt:lpstr>
      <vt:lpstr>「生きる力」　＝「気」を溜める場所</vt:lpstr>
      <vt:lpstr>　　　加齢による 　　　　　　下腹部の強さの変化　①</vt:lpstr>
      <vt:lpstr>　加齢による 　　　　　下腹部の強さの変化　②</vt:lpstr>
      <vt:lpstr>　　加齢による 　　　　　下腹部の強さの変化　③</vt:lpstr>
      <vt:lpstr>加齢による下腹部の力の変化　④</vt:lpstr>
      <vt:lpstr>　　加齢による 　　　　下腹部の力の変化　⑤</vt:lpstr>
      <vt:lpstr>タントウ功の意義</vt:lpstr>
      <vt:lpstr>タントウ功の要領</vt:lpstr>
      <vt:lpstr>タントウ功の要領　②について</vt:lpstr>
      <vt:lpstr>立ち姿の比較</vt:lpstr>
      <vt:lpstr>丹田に気を溜める要領を 会得するためのヒント 　　　　　　　　　　　　　～身体は知っている～　　　　</vt:lpstr>
      <vt:lpstr>タントウ功を練習する際の注意点</vt:lpstr>
      <vt:lpstr>   タントウ功の効用　（実例） </vt:lpstr>
      <vt:lpstr>考察とまとめ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kitagawaNEC</dc:creator>
  <cp:lastModifiedBy>kitagawaNEC</cp:lastModifiedBy>
  <cp:revision>56</cp:revision>
  <cp:lastPrinted>2012-03-16T14:41:46Z</cp:lastPrinted>
  <dcterms:created xsi:type="dcterms:W3CDTF">2012-03-15T11:14:36Z</dcterms:created>
  <dcterms:modified xsi:type="dcterms:W3CDTF">2012-03-18T14:00:29Z</dcterms:modified>
</cp:coreProperties>
</file>